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7"/>
  </p:normalViewPr>
  <p:slideViewPr>
    <p:cSldViewPr snapToGrid="0" snapToObjects="1">
      <p:cViewPr varScale="1">
        <p:scale>
          <a:sx n="111" d="100"/>
          <a:sy n="111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5196-A0E6-F74E-BCFD-3AFBB3BD4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D5028-D3C6-A648-B641-EDB459466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ECE2-B957-654E-B95E-3BEDFEF1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5305-1C1B-3641-8792-B23CD6AF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5712-8104-EB42-8008-01A2D80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5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D2E7-16E4-3B4F-8110-0910C4A9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BED85-296C-8A44-967D-BF4F5E11D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61A8-1FFD-5541-931B-192FF5C0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8C747-B5FF-EB41-B3DA-26AE04E1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3E3F-1E27-6849-93E4-1928154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2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7DA8C-6590-2140-A8CF-DE54161DD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4B870-366C-8445-8E01-820FCC53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4C54A-9299-FB48-A120-52F598B8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F43A-7A23-D84B-9968-115AB5AD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A903-9FF3-254D-BDDF-78258519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4775-6E18-F140-BD5A-B49C7B01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A999-5BFB-CB41-9193-CE050646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7CC4-A4E0-F545-9E31-804DB6AE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6555-EB78-F34A-BB12-E8C0A1CA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0C5AB-97DB-E647-9D2F-1B3FA83A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3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1188-7295-7D42-AC4E-76F704FF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DDE0B-8313-D046-85DA-ECD71E48A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8674B-D0B5-B143-BD19-60F54E89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44DC-A6DA-7E42-8777-1FCB385E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E6A64-7594-6E45-8F36-E29569C8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EBB3-6BA0-AA47-B522-BF807149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D510-491F-7647-9463-DD4C3B1AA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ABC3A-7CF2-134A-A00B-E8F0E94D2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099EE-2A6B-3F47-988A-84642DE2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09443-52C7-5C4B-A5E3-214C10C5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BA408-CEB7-1E4D-A368-59064097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A80-14CB-1746-A31C-FDE73B81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67D61-C7DB-6341-8DE6-8F4B76A2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B712C-CD04-CC41-BD03-5EA0FB1D5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09E19-8475-7441-A551-894AE6716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8D585-958B-EE49-98C1-8C3153AFE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4F512-AF10-D142-90E2-978589EB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6F0E1-510F-1E4B-816C-C7008C37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D1047-3384-654F-B773-5FAECCBE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3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C94B-C3E3-D041-A694-4CBF77D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19813-FDEF-594A-91B8-9B444DAA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7063F-7330-E94D-BDE8-6F27E7CD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42AB0-648E-5E4D-98ED-5D353B02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A7FFF-8FD5-A148-80E3-64900E27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FBD4B-3276-914C-AA70-250F1138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66FCE-5ACD-C54E-ADCF-6FB2D04F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0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9F21-8C15-A446-A0C5-2FBAFEEB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A4657-A3C3-F745-BF10-ACFD48882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EB5FE-55E9-B842-83E5-54C849DAB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A66EC-3657-F640-AD8C-A5B3C6B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5806D-74F7-CE45-9192-8426180C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38319-B0C4-1345-93DD-0EAF37E3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39CC-AD97-0E4A-AA23-EDEEDF36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55BECD-770D-CC4E-BCD2-5F6499D16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6B041-70F3-F948-90EA-A48ADBD2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107FD-209A-AB47-BC84-C8CCBBF13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FD677-641B-324B-969A-36A866D7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4189-C084-0040-9337-9B92BE82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2BDE6D-3C45-D448-8E20-95434F8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7DB9-C92B-8D4D-B1E6-6C5A6E88C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A078-BEE3-6B4D-93CB-A04575C3B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6447-4462-F944-B4B6-F1962A8D5CF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DFAEA-71B6-C745-92AA-B3E581F0B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6A4B-712E-EF40-BD29-DEF9BF08C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D6047-7AE9-2248-B79C-594D382CB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3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3BDD7-ABDE-E84F-94A0-921EA9D2E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7" t="26667"/>
          <a:stretch/>
        </p:blipFill>
        <p:spPr>
          <a:xfrm>
            <a:off x="313765" y="1658470"/>
            <a:ext cx="5455024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D7D44-3A00-DA4B-8E92-576BBCE370D2}"/>
              </a:ext>
            </a:extLst>
          </p:cNvPr>
          <p:cNvSpPr txBox="1"/>
          <p:nvPr/>
        </p:nvSpPr>
        <p:spPr>
          <a:xfrm>
            <a:off x="2631305" y="984338"/>
            <a:ext cx="304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BP Terms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7BB1C-2C23-694B-B81B-30E27E88D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2" r="74444" b="80784"/>
          <a:stretch/>
        </p:blipFill>
        <p:spPr>
          <a:xfrm>
            <a:off x="313765" y="484093"/>
            <a:ext cx="1752600" cy="1174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27460-B8AB-2F47-AFBA-6F498305DE31}"/>
              </a:ext>
            </a:extLst>
          </p:cNvPr>
          <p:cNvSpPr txBox="1"/>
          <p:nvPr/>
        </p:nvSpPr>
        <p:spPr>
          <a:xfrm>
            <a:off x="5921189" y="3379693"/>
            <a:ext cx="51475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Z.score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(&gt;8.0)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GO:0006886	intracellular protein transport		9.586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GO:0006888	ER to Golgi vesicle-mediated transport	10.926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GO:0006890	retrograde vesicle-mediated transport, Golgi to ER	8.685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GO:0008286	insulin receptor signaling pathway	11.969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GO:0015031	protein transport		10.599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GO:0015721	bile acid and bile salt transport	8.931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GO:0015991	ATP hydrolysis coupled proton transport	8.124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GO:0016241	regulation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macroautophagy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8.35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GO:0019216	regulation of lipid metabolic process	8.712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GO:0034220	ion transmembrane transport		9.001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GO:0043401	steroid hormone mediated signaling pathway	8.016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GO:0045165	cell fate commitment		9.338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GO:0045893	positive regulation of transcription, DNA-templated	9.389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GO:0060070	canonical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pathway	11.8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GO:0061024	membrane organization		8.481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GO:1904837	beta-catenin-TCF complex assembly	8.535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24DA7E-02BD-1545-92B9-F6C7CC45E39B}"/>
              </a:ext>
            </a:extLst>
          </p:cNvPr>
          <p:cNvCxnSpPr>
            <a:cxnSpLocks/>
          </p:cNvCxnSpPr>
          <p:nvPr/>
        </p:nvCxnSpPr>
        <p:spPr>
          <a:xfrm flipH="1">
            <a:off x="5567084" y="1730188"/>
            <a:ext cx="708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396623-ED34-8747-85B3-5DFB59F18991}"/>
              </a:ext>
            </a:extLst>
          </p:cNvPr>
          <p:cNvSpPr txBox="1"/>
          <p:nvPr/>
        </p:nvSpPr>
        <p:spPr>
          <a:xfrm>
            <a:off x="6333729" y="1191579"/>
            <a:ext cx="3457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851 genes, including FZD5, WLS, 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PORCN, WNT3, CTNNB1, TCF7L2, 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LRP5, LRP6, WNT7B, …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genes highlighted in original paper</a:t>
            </a:r>
          </a:p>
        </p:txBody>
      </p:sp>
    </p:spTree>
    <p:extLst>
      <p:ext uri="{BB962C8B-B14F-4D97-AF65-F5344CB8AC3E}">
        <p14:creationId xmlns:p14="http://schemas.microsoft.com/office/powerpoint/2010/main" val="318021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037FE-7D97-494A-A05A-C4C6FD445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7" t="26928"/>
          <a:stretch/>
        </p:blipFill>
        <p:spPr>
          <a:xfrm>
            <a:off x="310896" y="1655064"/>
            <a:ext cx="5463988" cy="501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6F2BA-FBF4-A143-8222-CBC4D6154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1" r="74314" b="81046"/>
          <a:stretch/>
        </p:blipFill>
        <p:spPr>
          <a:xfrm>
            <a:off x="310896" y="489653"/>
            <a:ext cx="1761565" cy="116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3589E-3CBB-EF46-9491-560741FCD9C3}"/>
              </a:ext>
            </a:extLst>
          </p:cNvPr>
          <p:cNvSpPr txBox="1"/>
          <p:nvPr/>
        </p:nvSpPr>
        <p:spPr>
          <a:xfrm>
            <a:off x="2389258" y="930550"/>
            <a:ext cx="33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Suppressed BP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19C8B-1791-2A48-BA41-06D3DA8431B0}"/>
              </a:ext>
            </a:extLst>
          </p:cNvPr>
          <p:cNvSpPr txBox="1"/>
          <p:nvPr/>
        </p:nvSpPr>
        <p:spPr>
          <a:xfrm>
            <a:off x="5918963" y="1880809"/>
            <a:ext cx="61991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Z-score (&lt;-8.0)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GO:0000184	nuclear-transcribed mRNA catabolic process, nonsense-mediated decay	-11.518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GO:0000245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spliceosomal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 assembly	-9.467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GO:0000375	RNA splicing, via transesterification reactions	-8.647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GO:0000381	regulation of alternative mRNA splicing, via spliceosome	-8.374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GO:0000398	mRNA splicing, via spliceosome	-25.573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GO:0006351	transcription, DNA-templated	-11.756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GO:0006357	regulation of transcription by RNA polymerase II	-10.889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GO:0006364	rRNA processing		-9.211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GO:0006368	transcription elongation from RNA polymerase II promoter		-9.318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GO:0006369	termination of RNA polymerase II transcription	-9.622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GO:0006370	7-methylguanosine mRNA capping	-8.672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GO:0006405	RNA export from nucleus		-11.203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GO:0006406	mRNA export from nucleus		-13.816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GO:0006412	translation			-8.634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GO:0006413	translational initiation		-8.171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GO:0006614	SRP-dependent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cotranslational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 targeting to membrane	-10.395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GO:0007186	G protein-coupled receptor signaling pathway	-9.709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GO:0008380	RNA splicing			-11.357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GO:0016070	RNA metabolic process		-10.41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GO:0031124	mRNA 3'-end processing		-15.223</a:t>
            </a:r>
          </a:p>
        </p:txBody>
      </p:sp>
    </p:spTree>
    <p:extLst>
      <p:ext uri="{BB962C8B-B14F-4D97-AF65-F5344CB8AC3E}">
        <p14:creationId xmlns:p14="http://schemas.microsoft.com/office/powerpoint/2010/main" val="38826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DFEA14-84A6-3D4D-8FD2-555D3EE07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3" t="26667"/>
          <a:stretch/>
        </p:blipFill>
        <p:spPr>
          <a:xfrm>
            <a:off x="310896" y="1658471"/>
            <a:ext cx="5508812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5EDC0-C170-6E4B-8EFF-A8DAEEA7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 r="74754" b="81097"/>
          <a:stretch/>
        </p:blipFill>
        <p:spPr>
          <a:xfrm>
            <a:off x="310896" y="466278"/>
            <a:ext cx="1731380" cy="1192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12C73-727F-3645-A87F-722E91064899}"/>
              </a:ext>
            </a:extLst>
          </p:cNvPr>
          <p:cNvSpPr txBox="1"/>
          <p:nvPr/>
        </p:nvSpPr>
        <p:spPr>
          <a:xfrm>
            <a:off x="2631305" y="984338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CC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1FAE8-7BD9-7143-8B91-D535CE1EA740}"/>
              </a:ext>
            </a:extLst>
          </p:cNvPr>
          <p:cNvSpPr txBox="1"/>
          <p:nvPr/>
        </p:nvSpPr>
        <p:spPr>
          <a:xfrm>
            <a:off x="6007261" y="1062374"/>
            <a:ext cx="607089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 (&gt;6.0)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GO:0000139	Golgi membrane	11.699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GO:0005737	cytoplasm		9.82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GO:0005739	mitochondrion		10.203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GO:0005759	mitochondrial matrix	9.948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GO:0005764	lysosome		6.577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GO:0005765	lysosomal membrane	8.468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GO:0005768	endosome		6.16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GO:0005769	early endosome	6.326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GO:0005783	endoplasmic reticulum	6.185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GO:0005789	endoplasmic reticulum membrane	7.021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GO:0005793	endoplasmic reticulum-Golgi intermediate compartment	6.012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GO:0005794	Golgi apparatus	9.441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GO:0005829	cytosol		8.538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GO:0005886	plasma membrane	8.98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GO:0009986	cell surface	-	8.194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GO:0016323	basolateral plasma membrane		6.014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GO:0016324	apical plasma membrane	7.656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GO:0016592	mediator complex	8.556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GO:0017053	transcriptional repressor complex	6.164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GO:0030054	cell junction		6.211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GO:0030133	transport vesicle	7.434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GO:0030136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clathrin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-coated vesicle	6.661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GO:0030665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clathrin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-coated vesicle membrane	7.434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GO:0032588	trans-Golgi network membrane	6.449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GO:0032991	protein-containing complex	6.039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GO:0033116	endoplasmic reticulum-Golgi intermediate compartment membrane	6.365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GO:0043209	myelin sheath		7.877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GO:0043235	receptor complex	6.413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GO:0070062	extracellular exosome	8.198</a:t>
            </a:r>
          </a:p>
        </p:txBody>
      </p:sp>
    </p:spTree>
    <p:extLst>
      <p:ext uri="{BB962C8B-B14F-4D97-AF65-F5344CB8AC3E}">
        <p14:creationId xmlns:p14="http://schemas.microsoft.com/office/powerpoint/2010/main" val="96168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FBF81-B4D5-7541-86C6-FF746A83C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5" t="26498"/>
          <a:stretch/>
        </p:blipFill>
        <p:spPr>
          <a:xfrm>
            <a:off x="310896" y="1655064"/>
            <a:ext cx="5404413" cy="5040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D9A87-22B2-ED4D-A98E-75D0707EE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5" r="74079" b="81097"/>
          <a:stretch/>
        </p:blipFill>
        <p:spPr>
          <a:xfrm>
            <a:off x="310896" y="497595"/>
            <a:ext cx="1777678" cy="1157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6D559-207F-C14A-B39E-B4CF1A708D46}"/>
              </a:ext>
            </a:extLst>
          </p:cNvPr>
          <p:cNvSpPr txBox="1"/>
          <p:nvPr/>
        </p:nvSpPr>
        <p:spPr>
          <a:xfrm>
            <a:off x="2389258" y="930550"/>
            <a:ext cx="33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Suppressed CC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C343B-A984-6846-9190-ECAC5784EE89}"/>
              </a:ext>
            </a:extLst>
          </p:cNvPr>
          <p:cNvSpPr txBox="1"/>
          <p:nvPr/>
        </p:nvSpPr>
        <p:spPr>
          <a:xfrm>
            <a:off x="6065134" y="3460831"/>
            <a:ext cx="43524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 (&lt;-6.0)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GO:0000786	nucleosome		-8.382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GO:0005634	nucleus		-9.571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GO:0005654	nucleoplasm		-9.859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GO:0005681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spliceosomal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	-13.789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GO:0005689	U12-type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spliceosomal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	-8.462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GO:0005730	nucleolus		-7.932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GO:0005747	mitochondrial respiratory chain complex I	-6.015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GO:0016607	nuclear speck		-9.765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GO:0022625	cytosolic large ribosomal subunit	-10.601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GO:0032040	small-subunit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processome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-7.353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GO:0035145	exon-exon junction complex	-7.153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GO:0046540	U4/U6 x U5 tri-snRNP complex	-8.386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GO:0071007	U2-type catalytic step 2 spliceosome	-10.893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GO:0071013	catalytic step 2 spliceosome	-16.32</a:t>
            </a:r>
          </a:p>
        </p:txBody>
      </p:sp>
    </p:spTree>
    <p:extLst>
      <p:ext uri="{BB962C8B-B14F-4D97-AF65-F5344CB8AC3E}">
        <p14:creationId xmlns:p14="http://schemas.microsoft.com/office/powerpoint/2010/main" val="163453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22142-B698-7D44-B56B-2D7FA69C8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4" t="26667"/>
          <a:stretch/>
        </p:blipFill>
        <p:spPr>
          <a:xfrm>
            <a:off x="310896" y="1655064"/>
            <a:ext cx="5485435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0D13B-8AF4-FA47-B425-A8E381DAE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" r="74248" b="80928"/>
          <a:stretch/>
        </p:blipFill>
        <p:spPr>
          <a:xfrm>
            <a:off x="310896" y="462872"/>
            <a:ext cx="1766104" cy="1192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2124D-1B6C-8642-9AC3-CB3526D2D8C0}"/>
              </a:ext>
            </a:extLst>
          </p:cNvPr>
          <p:cNvSpPr txBox="1"/>
          <p:nvPr/>
        </p:nvSpPr>
        <p:spPr>
          <a:xfrm>
            <a:off x="2631305" y="984338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MF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CEA95-C629-154A-8610-572CF3DFA6D2}"/>
              </a:ext>
            </a:extLst>
          </p:cNvPr>
          <p:cNvSpPr txBox="1"/>
          <p:nvPr/>
        </p:nvSpPr>
        <p:spPr>
          <a:xfrm>
            <a:off x="5972537" y="1421285"/>
            <a:ext cx="60708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 (&gt;6.0)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GO:0000976	transcription regulatory region sequence-specific DNA binding	6.67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GO:0003707	steroid hormone receptor activity	8.624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GO:0003713	transcription coactivator activity	6.418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GO:0004879	nuclear receptor activity	7.675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GO:0005109	frizzled binding	8.94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GO:0005200	structural constituent of cytoskeleton	7.072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GO:0005515	protein binding	6.074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GO:0005524	ATP binding		7.97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GO:0008013	beta-catenin binding	9.152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GO:0008134	transcription factor binding	7.298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GO:0016887	ATPase activity	6.41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GO:0016922	nuclear receptor binding	9.773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GO:0017147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-protein binding	6.998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GO:0030170	pyridoxal phosphate binding	7.487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GO:0030374	nuclear receptor transcription coactivator activity	8.342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GO:0031072	heat shock protein binding	6.522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GO:0035091	phosphatidylinositol binding	6.58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GO:0035257	nuclear hormone receptor binding	6.305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GO:0038023	signaling receptor activity	7.463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GO:0042623	ATPase activity, coupled	7.178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GO:0042803	protein homodimerization activity	7.04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GO:0042826	histone deacetylase binding	6.628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GO:0043565	sequence-specific DNA binding	7.441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GO:0044183	protein binding involved in protein folding	7.225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GO:0051082	unfolded protein binding	6.882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GO:0051787	misfolded protein binding	7.341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5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894DD-5A18-9340-B532-04082334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3" t="26667"/>
          <a:stretch/>
        </p:blipFill>
        <p:spPr>
          <a:xfrm>
            <a:off x="310896" y="1655179"/>
            <a:ext cx="5381263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041C2-CE46-DB45-BAA5-8CE9DDC90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" r="74079" b="80928"/>
          <a:stretch/>
        </p:blipFill>
        <p:spPr>
          <a:xfrm>
            <a:off x="310896" y="462987"/>
            <a:ext cx="1777678" cy="1192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6E8D7-6FEE-604A-A223-219D993954CA}"/>
              </a:ext>
            </a:extLst>
          </p:cNvPr>
          <p:cNvSpPr txBox="1"/>
          <p:nvPr/>
        </p:nvSpPr>
        <p:spPr>
          <a:xfrm>
            <a:off x="2389258" y="930550"/>
            <a:ext cx="33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Suppressed MF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B3847-B37E-AB42-90D4-3F80F3D6F9DC}"/>
              </a:ext>
            </a:extLst>
          </p:cNvPr>
          <p:cNvSpPr txBox="1"/>
          <p:nvPr/>
        </p:nvSpPr>
        <p:spPr>
          <a:xfrm>
            <a:off x="5788715" y="4016416"/>
            <a:ext cx="619913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 (&lt;-6.0)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GO:0000981	DNA-binding transcription factor activity, RNA polymerase II-specific	-6.867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GO:0003677	DNA binding		-13.919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GO:0003723	RNA binding		-18.625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GO:0003727	single-stranded RNA binding	-6.939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GO:0003729	mRNA binding	-8.807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GO:0003735	structural constituent of ribosome	-8.927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GO:0004842	ubiquitin-protein transferase activity	-6.464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GO:0004930	G protein-coupled receptor activity	-10.972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GO:0004984	olfactory receptor activity	-7.573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GO:0008009	chemokine activity	-6.077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GO:0033038	bitter taste receptor activity	-6.859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GO:0046872	metal ion binding	-10.916</a:t>
            </a:r>
          </a:p>
        </p:txBody>
      </p:sp>
    </p:spTree>
    <p:extLst>
      <p:ext uri="{BB962C8B-B14F-4D97-AF65-F5344CB8AC3E}">
        <p14:creationId xmlns:p14="http://schemas.microsoft.com/office/powerpoint/2010/main" val="2197966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83</Words>
  <Application>Microsoft Macintosh PowerPoint</Application>
  <PresentationFormat>Widescreen</PresentationFormat>
  <Paragraphs>133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Hao-Bo Guo</dc:creator>
  <cp:lastModifiedBy>Hao-Bo Guo</cp:lastModifiedBy>
  <cp:revision>8</cp:revision>
  <dcterms:created xsi:type="dcterms:W3CDTF">2018-11-06T16:37:25Z</dcterms:created>
  <dcterms:modified xsi:type="dcterms:W3CDTF">2018-11-06T21:01:50Z</dcterms:modified>
</cp:coreProperties>
</file>